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926" r:id="rId2"/>
    <p:sldId id="927" r:id="rId3"/>
    <p:sldId id="929" r:id="rId4"/>
  </p:sldIdLst>
  <p:sldSz cx="10691813" cy="7559675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M" lastIdx="1" clrIdx="0">
    <p:extLst>
      <p:ext uri="{19B8F6BF-5375-455C-9EA6-DF929625EA0E}">
        <p15:presenceInfo xmlns:p15="http://schemas.microsoft.com/office/powerpoint/2012/main" userId=" 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B953"/>
    <a:srgbClr val="FFF9E7"/>
    <a:srgbClr val="0000CC"/>
    <a:srgbClr val="CCFFCC"/>
    <a:srgbClr val="FFCC66"/>
    <a:srgbClr val="6FAB47"/>
    <a:srgbClr val="CCFFFF"/>
    <a:srgbClr val="78B64E"/>
    <a:srgbClr val="FF66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1" autoAdjust="0"/>
    <p:restoredTop sz="94333" autoAdjust="0"/>
  </p:normalViewPr>
  <p:slideViewPr>
    <p:cSldViewPr snapToGrid="0">
      <p:cViewPr varScale="1">
        <p:scale>
          <a:sx n="99" d="100"/>
          <a:sy n="99" d="100"/>
        </p:scale>
        <p:origin x="161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30" d="100"/>
          <a:sy n="130" d="100"/>
        </p:scale>
        <p:origin x="1086" y="-22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4" y="1"/>
            <a:ext cx="2919413" cy="495300"/>
          </a:xfrm>
          <a:prstGeom prst="rect">
            <a:avLst/>
          </a:prstGeom>
        </p:spPr>
        <p:txBody>
          <a:bodyPr vert="horz" lIns="91264" tIns="45634" rIns="91264" bIns="456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4" y="9371016"/>
            <a:ext cx="2919413" cy="495300"/>
          </a:xfrm>
          <a:prstGeom prst="rect">
            <a:avLst/>
          </a:prstGeom>
        </p:spPr>
        <p:txBody>
          <a:bodyPr vert="horz" lIns="91264" tIns="45634" rIns="91264" bIns="456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8722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7"/>
            <a:ext cx="2918831" cy="495029"/>
          </a:xfrm>
          <a:prstGeom prst="rect">
            <a:avLst/>
          </a:prstGeom>
        </p:spPr>
        <p:txBody>
          <a:bodyPr vert="horz" lIns="91220" tIns="45612" rIns="91220" bIns="456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82" y="7"/>
            <a:ext cx="2918831" cy="495029"/>
          </a:xfrm>
          <a:prstGeom prst="rect">
            <a:avLst/>
          </a:prstGeom>
        </p:spPr>
        <p:txBody>
          <a:bodyPr vert="horz" lIns="91220" tIns="45612" rIns="91220" bIns="45612" rtlCol="0"/>
          <a:lstStyle>
            <a:lvl1pPr algn="r">
              <a:defRPr sz="1200"/>
            </a:lvl1pPr>
          </a:lstStyle>
          <a:p>
            <a:fld id="{CF84467E-0167-4055-A551-C84E9DE43A2F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1233488"/>
            <a:ext cx="47069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20" tIns="45612" rIns="91220" bIns="456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79"/>
            <a:ext cx="5388610" cy="3884861"/>
          </a:xfrm>
          <a:prstGeom prst="rect">
            <a:avLst/>
          </a:prstGeom>
        </p:spPr>
        <p:txBody>
          <a:bodyPr vert="horz" lIns="91220" tIns="45612" rIns="91220" bIns="456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8"/>
            <a:ext cx="2918831" cy="495028"/>
          </a:xfrm>
          <a:prstGeom prst="rect">
            <a:avLst/>
          </a:prstGeom>
        </p:spPr>
        <p:txBody>
          <a:bodyPr vert="horz" lIns="91220" tIns="45612" rIns="91220" bIns="456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82" y="9371288"/>
            <a:ext cx="2918831" cy="495028"/>
          </a:xfrm>
          <a:prstGeom prst="rect">
            <a:avLst/>
          </a:prstGeom>
        </p:spPr>
        <p:txBody>
          <a:bodyPr vert="horz" lIns="91220" tIns="45612" rIns="91220" bIns="45612" rtlCol="0" anchor="b"/>
          <a:lstStyle>
            <a:lvl1pPr algn="r">
              <a:defRPr sz="1200"/>
            </a:lvl1pPr>
          </a:lstStyle>
          <a:p>
            <a:fld id="{D56C0671-26CC-4418-AA54-DBCE72153E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1763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68275" y="200025"/>
            <a:ext cx="6318250" cy="4468813"/>
          </a:xfrm>
        </p:spPr>
      </p:sp>
      <p:sp>
        <p:nvSpPr>
          <p:cNvPr id="4" name="ノート プレースホルダー 2"/>
          <p:cNvSpPr>
            <a:spLocks noGrp="1"/>
          </p:cNvSpPr>
          <p:nvPr>
            <p:ph type="body" idx="3"/>
          </p:nvPr>
        </p:nvSpPr>
        <p:spPr>
          <a:xfrm>
            <a:off x="685797" y="6524797"/>
            <a:ext cx="5785702" cy="3155445"/>
          </a:xfrm>
        </p:spPr>
        <p:txBody>
          <a:bodyPr/>
          <a:lstStyle/>
          <a:p>
            <a:pPr>
              <a:spcAft>
                <a:spcPts val="596"/>
              </a:spcAft>
            </a:pPr>
            <a:endParaRPr lang="en-US" altLang="ja-JP" sz="1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フッター プレースホルダー 4"/>
          <p:cNvSpPr>
            <a:spLocks noGrp="1"/>
          </p:cNvSpPr>
          <p:nvPr>
            <p:ph type="ftr" sz="quarter" idx="4"/>
          </p:nvPr>
        </p:nvSpPr>
        <p:spPr>
          <a:xfrm>
            <a:off x="-106028" y="9603163"/>
            <a:ext cx="869668" cy="229683"/>
          </a:xfrm>
        </p:spPr>
        <p:txBody>
          <a:bodyPr wrap="none"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手持ち欄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87617342"/>
              </p:ext>
            </p:extLst>
          </p:nvPr>
        </p:nvGraphicFramePr>
        <p:xfrm>
          <a:off x="675063" y="4845370"/>
          <a:ext cx="5303840" cy="1125871"/>
        </p:xfrm>
        <a:graphic>
          <a:graphicData uri="http://schemas.openxmlformats.org/drawingml/2006/table">
            <a:tbl>
              <a:tblPr/>
              <a:tblGrid>
                <a:gridCol w="1004939">
                  <a:extLst>
                    <a:ext uri="{9D8B030D-6E8A-4147-A177-3AD203B41FA5}">
                      <a16:colId xmlns:a16="http://schemas.microsoft.com/office/drawing/2014/main" val="401215818"/>
                    </a:ext>
                  </a:extLst>
                </a:gridCol>
                <a:gridCol w="800227">
                  <a:extLst>
                    <a:ext uri="{9D8B030D-6E8A-4147-A177-3AD203B41FA5}">
                      <a16:colId xmlns:a16="http://schemas.microsoft.com/office/drawing/2014/main" val="3684198371"/>
                    </a:ext>
                  </a:extLst>
                </a:gridCol>
                <a:gridCol w="800227">
                  <a:extLst>
                    <a:ext uri="{9D8B030D-6E8A-4147-A177-3AD203B41FA5}">
                      <a16:colId xmlns:a16="http://schemas.microsoft.com/office/drawing/2014/main" val="2968424150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2137105909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113015757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2576875249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2484309842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3447994533"/>
                    </a:ext>
                  </a:extLst>
                </a:gridCol>
              </a:tblGrid>
              <a:tr h="25155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（単位：千円）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484225"/>
                  </a:ext>
                </a:extLst>
              </a:tr>
              <a:tr h="2914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事業種別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R4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現計予算額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R5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査定額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内訳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572277"/>
                  </a:ext>
                </a:extLst>
              </a:tr>
              <a:tr h="2914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国・県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市債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その他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一財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50930"/>
                  </a:ext>
                </a:extLst>
              </a:tr>
              <a:tr h="2914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新規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or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拡充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or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継続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109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930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68275" y="200025"/>
            <a:ext cx="6318250" cy="4468813"/>
          </a:xfrm>
        </p:spPr>
      </p:sp>
      <p:sp>
        <p:nvSpPr>
          <p:cNvPr id="4" name="ノート プレースホルダー 2"/>
          <p:cNvSpPr>
            <a:spLocks noGrp="1"/>
          </p:cNvSpPr>
          <p:nvPr>
            <p:ph type="body" idx="3"/>
          </p:nvPr>
        </p:nvSpPr>
        <p:spPr>
          <a:xfrm>
            <a:off x="685797" y="6524797"/>
            <a:ext cx="5785702" cy="3155445"/>
          </a:xfrm>
        </p:spPr>
        <p:txBody>
          <a:bodyPr/>
          <a:lstStyle/>
          <a:p>
            <a:pPr>
              <a:spcAft>
                <a:spcPts val="596"/>
              </a:spcAft>
            </a:pPr>
            <a:endParaRPr lang="en-US" altLang="ja-JP" sz="1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フッター プレースホルダー 4"/>
          <p:cNvSpPr>
            <a:spLocks noGrp="1"/>
          </p:cNvSpPr>
          <p:nvPr>
            <p:ph type="ftr" sz="quarter" idx="4"/>
          </p:nvPr>
        </p:nvSpPr>
        <p:spPr>
          <a:xfrm>
            <a:off x="-106028" y="9603163"/>
            <a:ext cx="869668" cy="229683"/>
          </a:xfrm>
        </p:spPr>
        <p:txBody>
          <a:bodyPr wrap="none"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手持ち欄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87617342"/>
              </p:ext>
            </p:extLst>
          </p:nvPr>
        </p:nvGraphicFramePr>
        <p:xfrm>
          <a:off x="675063" y="4845370"/>
          <a:ext cx="5303840" cy="1125871"/>
        </p:xfrm>
        <a:graphic>
          <a:graphicData uri="http://schemas.openxmlformats.org/drawingml/2006/table">
            <a:tbl>
              <a:tblPr/>
              <a:tblGrid>
                <a:gridCol w="1004939">
                  <a:extLst>
                    <a:ext uri="{9D8B030D-6E8A-4147-A177-3AD203B41FA5}">
                      <a16:colId xmlns:a16="http://schemas.microsoft.com/office/drawing/2014/main" val="401215818"/>
                    </a:ext>
                  </a:extLst>
                </a:gridCol>
                <a:gridCol w="800227">
                  <a:extLst>
                    <a:ext uri="{9D8B030D-6E8A-4147-A177-3AD203B41FA5}">
                      <a16:colId xmlns:a16="http://schemas.microsoft.com/office/drawing/2014/main" val="3684198371"/>
                    </a:ext>
                  </a:extLst>
                </a:gridCol>
                <a:gridCol w="800227">
                  <a:extLst>
                    <a:ext uri="{9D8B030D-6E8A-4147-A177-3AD203B41FA5}">
                      <a16:colId xmlns:a16="http://schemas.microsoft.com/office/drawing/2014/main" val="2968424150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2137105909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113015757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2576875249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2484309842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3447994533"/>
                    </a:ext>
                  </a:extLst>
                </a:gridCol>
              </a:tblGrid>
              <a:tr h="25155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（単位：千円）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484225"/>
                  </a:ext>
                </a:extLst>
              </a:tr>
              <a:tr h="2914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事業種別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R4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現計予算額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R5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査定額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内訳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572277"/>
                  </a:ext>
                </a:extLst>
              </a:tr>
              <a:tr h="2914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国・県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市債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その他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一財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50930"/>
                  </a:ext>
                </a:extLst>
              </a:tr>
              <a:tr h="2914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新規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or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拡充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or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継続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109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4417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68275" y="200025"/>
            <a:ext cx="6318250" cy="4468813"/>
          </a:xfrm>
        </p:spPr>
      </p:sp>
      <p:sp>
        <p:nvSpPr>
          <p:cNvPr id="4" name="ノート プレースホルダー 2"/>
          <p:cNvSpPr>
            <a:spLocks noGrp="1"/>
          </p:cNvSpPr>
          <p:nvPr>
            <p:ph type="body" idx="3"/>
          </p:nvPr>
        </p:nvSpPr>
        <p:spPr>
          <a:xfrm>
            <a:off x="685797" y="6524797"/>
            <a:ext cx="5785702" cy="3155445"/>
          </a:xfrm>
        </p:spPr>
        <p:txBody>
          <a:bodyPr/>
          <a:lstStyle/>
          <a:p>
            <a:pPr>
              <a:spcAft>
                <a:spcPts val="596"/>
              </a:spcAft>
            </a:pPr>
            <a:endParaRPr lang="en-US" altLang="ja-JP" sz="1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フッター プレースホルダー 4"/>
          <p:cNvSpPr>
            <a:spLocks noGrp="1"/>
          </p:cNvSpPr>
          <p:nvPr>
            <p:ph type="ftr" sz="quarter" idx="4"/>
          </p:nvPr>
        </p:nvSpPr>
        <p:spPr>
          <a:xfrm>
            <a:off x="-106028" y="9603163"/>
            <a:ext cx="869668" cy="229683"/>
          </a:xfrm>
        </p:spPr>
        <p:txBody>
          <a:bodyPr wrap="none"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手持ち欄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87617342"/>
              </p:ext>
            </p:extLst>
          </p:nvPr>
        </p:nvGraphicFramePr>
        <p:xfrm>
          <a:off x="675063" y="4845370"/>
          <a:ext cx="5303840" cy="1125871"/>
        </p:xfrm>
        <a:graphic>
          <a:graphicData uri="http://schemas.openxmlformats.org/drawingml/2006/table">
            <a:tbl>
              <a:tblPr/>
              <a:tblGrid>
                <a:gridCol w="1004939">
                  <a:extLst>
                    <a:ext uri="{9D8B030D-6E8A-4147-A177-3AD203B41FA5}">
                      <a16:colId xmlns:a16="http://schemas.microsoft.com/office/drawing/2014/main" val="401215818"/>
                    </a:ext>
                  </a:extLst>
                </a:gridCol>
                <a:gridCol w="800227">
                  <a:extLst>
                    <a:ext uri="{9D8B030D-6E8A-4147-A177-3AD203B41FA5}">
                      <a16:colId xmlns:a16="http://schemas.microsoft.com/office/drawing/2014/main" val="3684198371"/>
                    </a:ext>
                  </a:extLst>
                </a:gridCol>
                <a:gridCol w="800227">
                  <a:extLst>
                    <a:ext uri="{9D8B030D-6E8A-4147-A177-3AD203B41FA5}">
                      <a16:colId xmlns:a16="http://schemas.microsoft.com/office/drawing/2014/main" val="2968424150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2137105909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113015757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2576875249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2484309842"/>
                    </a:ext>
                  </a:extLst>
                </a:gridCol>
                <a:gridCol w="539689">
                  <a:extLst>
                    <a:ext uri="{9D8B030D-6E8A-4147-A177-3AD203B41FA5}">
                      <a16:colId xmlns:a16="http://schemas.microsoft.com/office/drawing/2014/main" val="3447994533"/>
                    </a:ext>
                  </a:extLst>
                </a:gridCol>
              </a:tblGrid>
              <a:tr h="25155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</a:p>
                    <a:p>
                      <a:pPr algn="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（単位：千円）</a:t>
                      </a:r>
                    </a:p>
                  </a:txBody>
                  <a:tcPr marL="6220" marR="6220" marT="6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484225"/>
                  </a:ext>
                </a:extLst>
              </a:tr>
              <a:tr h="2914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事業種別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R4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現計予算額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R5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査定額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内訳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572277"/>
                  </a:ext>
                </a:extLst>
              </a:tr>
              <a:tr h="2914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国・県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市債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その他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一財</a:t>
                      </a: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50930"/>
                  </a:ext>
                </a:extLst>
              </a:tr>
              <a:tr h="2914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新規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or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拡充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or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継続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6220" marR="6220" marT="62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109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515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AA52-8871-47A3-834B-2545039669BD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FF52-148F-4569-B21B-766180451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2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9F57-26E0-48D6-8137-35E3CC7BBEF3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FF52-148F-4569-B21B-766180451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319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8BD6-10AE-4187-9873-2189DB3B4771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FF52-148F-4569-B21B-766180451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77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1FB3-5B9B-4ED9-B80D-18982F00DA91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03371" y="7127212"/>
            <a:ext cx="573452" cy="402483"/>
          </a:xfrm>
        </p:spPr>
        <p:txBody>
          <a:bodyPr/>
          <a:lstStyle>
            <a:lvl1pPr>
              <a:defRPr sz="1400"/>
            </a:lvl1pPr>
          </a:lstStyle>
          <a:p>
            <a:fld id="{0815FF52-148F-4569-B21B-766180451EE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75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3A30-13D8-4917-AB7C-F2C35BC7E767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FF52-148F-4569-B21B-766180451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601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00B9C-D47A-4428-BDFD-1EFCC01FDA7D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FF52-148F-4569-B21B-766180451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3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1427-CD0C-43CE-B77A-E61C4181B705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FF52-148F-4569-B21B-766180451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17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C0A60-5008-4D85-A1E3-245710FD5AD3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FF52-148F-4569-B21B-766180451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092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B524-A7DF-486D-A3F5-6B9278E24002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FF52-148F-4569-B21B-766180451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38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DECEA-61DA-410B-B6ED-2EAA6E9C16A5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FF52-148F-4569-B21B-766180451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18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FCA3-0C50-4B79-BBCD-63513FBF2E2B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FF52-148F-4569-B21B-766180451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70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B62CD-8F57-4DD1-970A-27C6F209FD1A}" type="datetime1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5FF52-148F-4569-B21B-766180451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タイトル 1"/>
          <p:cNvSpPr txBox="1">
            <a:spLocks/>
          </p:cNvSpPr>
          <p:nvPr/>
        </p:nvSpPr>
        <p:spPr>
          <a:xfrm>
            <a:off x="87789" y="941756"/>
            <a:ext cx="10519166" cy="1147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vert="horz" lIns="91440" tIns="0" rIns="9144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latin typeface="+mn-ea"/>
                <a:ea typeface="+mn-ea"/>
              </a:rPr>
              <a:t>新分野チャレンジ支援事業補助金</a:t>
            </a:r>
            <a:endParaRPr lang="en-US" altLang="ja-JP" sz="2000" b="1" dirty="0" smtClean="0">
              <a:latin typeface="+mn-ea"/>
              <a:ea typeface="+mn-ea"/>
            </a:endParaRPr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87789" y="2615484"/>
            <a:ext cx="10384612" cy="750815"/>
          </a:xfrm>
          <a:prstGeom prst="rect">
            <a:avLst/>
          </a:prstGeom>
        </p:spPr>
        <p:txBody>
          <a:bodyPr vert="horz" lIns="144000" tIns="45720" rIns="0" bIns="45720" rtlCol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kumimoji="1"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○○○○○○○○（説明）。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7789" y="951591"/>
            <a:ext cx="10519166" cy="6227209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87789" y="2167891"/>
            <a:ext cx="6878806" cy="36933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r"/>
            <a:r>
              <a:rPr kumimoji="1" lang="en-US" altLang="ja-JP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u="sng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進出する</a:t>
            </a:r>
            <a:r>
              <a:rPr kumimoji="1" lang="ja-JP" altLang="en-US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分野が自社にとって新たな分野であることについて</a:t>
            </a:r>
            <a:r>
              <a:rPr kumimoji="1" lang="en-US" altLang="ja-JP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1" lang="ja-JP" altLang="en-US" u="sng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1466" y="-1"/>
            <a:ext cx="10691813" cy="889111"/>
          </a:xfrm>
          <a:prstGeom prst="rect">
            <a:avLst/>
          </a:prstGeom>
          <a:solidFill>
            <a:srgbClr val="FFF9E7"/>
          </a:solidFill>
        </p:spPr>
        <p:txBody>
          <a:bodyPr tIns="72000" anchor="ctr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kumimoji="1"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4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松江市設備導入支援事業補助金（新分野進出支援事業）</a:t>
            </a:r>
            <a:r>
              <a:rPr lang="ja-JP" altLang="en-US" sz="24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事業</a:t>
            </a:r>
            <a:endParaRPr lang="en-US" altLang="ja-JP" sz="2400" b="1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 algn="ctr">
              <a:buNone/>
            </a:pPr>
            <a:r>
              <a:rPr lang="ja-JP" altLang="en-US" sz="24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設備導入計画</a:t>
            </a:r>
            <a:r>
              <a:rPr lang="ja-JP" altLang="en-US" sz="24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補足資料</a:t>
            </a:r>
            <a:endParaRPr lang="en-US" altLang="ja-JP" sz="2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スライド番号プレースホルダー 2"/>
          <p:cNvSpPr txBox="1">
            <a:spLocks/>
          </p:cNvSpPr>
          <p:nvPr/>
        </p:nvSpPr>
        <p:spPr>
          <a:xfrm>
            <a:off x="10400786" y="7205045"/>
            <a:ext cx="276037" cy="307777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15FF52-148F-4569-B21B-766180451EE4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6203425" y="1622775"/>
            <a:ext cx="1569660" cy="36933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r"/>
            <a:r>
              <a:rPr kumimoji="1" lang="ja-JP" altLang="en-US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申請企業名：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341849" y="4472190"/>
            <a:ext cx="9915334" cy="153233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2400" b="1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新た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に進出を試みる分野について、現在自社の主とする事業分野と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r>
              <a:rPr kumimoji="1" lang="ja-JP" altLang="en-US" sz="2400" b="1" dirty="0" smtClean="0">
                <a:solidFill>
                  <a:schemeClr val="tx1"/>
                </a:solidFill>
              </a:rPr>
              <a:t>　異なることを説明してください。（売上、付加価値の観点から）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★初期設定のフォントを変更しないこ</a:t>
            </a:r>
            <a:r>
              <a:rPr kumimoji="1" lang="ja-JP" altLang="en-US" dirty="0">
                <a:solidFill>
                  <a:srgbClr val="FF0000"/>
                </a:solidFill>
              </a:rPr>
              <a:t>と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！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★画像などを活用し分かりやすく記載すること！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01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タイトル 1"/>
          <p:cNvSpPr txBox="1">
            <a:spLocks/>
          </p:cNvSpPr>
          <p:nvPr/>
        </p:nvSpPr>
        <p:spPr>
          <a:xfrm>
            <a:off x="87789" y="941756"/>
            <a:ext cx="10519166" cy="1147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vert="horz" lIns="91440" tIns="0" rIns="9144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latin typeface="+mn-ea"/>
                <a:ea typeface="+mn-ea"/>
              </a:rPr>
              <a:t>新分野チャレンジ支援事業補助金</a:t>
            </a:r>
            <a:endParaRPr lang="en-US" altLang="ja-JP" sz="2000" b="1" dirty="0" smtClean="0">
              <a:latin typeface="+mn-ea"/>
              <a:ea typeface="+mn-ea"/>
            </a:endParaRPr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87789" y="2615484"/>
            <a:ext cx="10384612" cy="750815"/>
          </a:xfrm>
          <a:prstGeom prst="rect">
            <a:avLst/>
          </a:prstGeom>
        </p:spPr>
        <p:txBody>
          <a:bodyPr vert="horz" lIns="144000" tIns="45720" rIns="0" bIns="45720" rtlCol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kumimoji="1"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○○○○○○○○（説明）。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7789" y="951591"/>
            <a:ext cx="10519166" cy="6227209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0" y="2135911"/>
            <a:ext cx="2492990" cy="36933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r"/>
            <a:r>
              <a:rPr kumimoji="1" lang="en-US" altLang="ja-JP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u="sng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導入</a:t>
            </a:r>
            <a:r>
              <a:rPr kumimoji="1" lang="ja-JP" altLang="en-US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設備について</a:t>
            </a:r>
            <a:r>
              <a:rPr kumimoji="1" lang="en-US" altLang="ja-JP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1" lang="ja-JP" altLang="en-US" u="sng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1466" y="-1"/>
            <a:ext cx="10691813" cy="889111"/>
          </a:xfrm>
          <a:prstGeom prst="rect">
            <a:avLst/>
          </a:prstGeom>
          <a:solidFill>
            <a:srgbClr val="FFF9E7"/>
          </a:solidFill>
        </p:spPr>
        <p:txBody>
          <a:bodyPr tIns="72000" anchor="ctr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kumimoji="1"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松江市設備導入支援事業補助金（新分野進出支援事業</a:t>
            </a:r>
            <a:r>
              <a:rPr lang="ja-JP" altLang="en-US" sz="24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endParaRPr lang="en-US" altLang="ja-JP" sz="2400" b="1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 algn="ctr">
              <a:buNone/>
            </a:pPr>
            <a:r>
              <a:rPr lang="ja-JP" altLang="en-US" sz="24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設備</a:t>
            </a:r>
            <a:r>
              <a:rPr lang="ja-JP" altLang="en-US" sz="2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導入計画補足</a:t>
            </a:r>
            <a:r>
              <a:rPr lang="ja-JP" altLang="en-US" sz="24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</a:t>
            </a:r>
            <a:endParaRPr lang="en-US" altLang="ja-JP" sz="2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スライド番号プレースホルダー 2"/>
          <p:cNvSpPr txBox="1">
            <a:spLocks/>
          </p:cNvSpPr>
          <p:nvPr/>
        </p:nvSpPr>
        <p:spPr>
          <a:xfrm>
            <a:off x="10400786" y="7205045"/>
            <a:ext cx="276037" cy="307777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15FF52-148F-4569-B21B-766180451EE4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326324" y="4267879"/>
            <a:ext cx="9819799" cy="194095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kumimoji="1" lang="en-US" altLang="ja-JP" sz="2400" b="1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新たな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分野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に進出するための製品を製造するために、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r>
              <a:rPr kumimoji="1" lang="ja-JP" altLang="en-US" sz="24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新たに生産設備を導入する必要があることを説明してください。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r>
              <a:rPr kumimoji="1" lang="ja-JP" altLang="en-US" sz="24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（既存設備の性能との比較や製造する製品の性質などの観点から）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★初期設定のフォントを変更しないこ</a:t>
            </a:r>
            <a:r>
              <a:rPr kumimoji="1" lang="ja-JP" altLang="en-US" dirty="0">
                <a:solidFill>
                  <a:srgbClr val="FF0000"/>
                </a:solidFill>
              </a:rPr>
              <a:t>と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！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★画像などを活用し分かりやすく記載すること！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02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タイトル 1"/>
          <p:cNvSpPr txBox="1">
            <a:spLocks/>
          </p:cNvSpPr>
          <p:nvPr/>
        </p:nvSpPr>
        <p:spPr>
          <a:xfrm>
            <a:off x="87789" y="941756"/>
            <a:ext cx="10519166" cy="1147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vert="horz" lIns="91440" tIns="0" rIns="9144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latin typeface="+mn-ea"/>
                <a:ea typeface="+mn-ea"/>
              </a:rPr>
              <a:t>新分野チャレンジ支援事業補助金</a:t>
            </a:r>
            <a:endParaRPr lang="en-US" altLang="ja-JP" sz="2000" b="1" dirty="0" smtClean="0">
              <a:latin typeface="+mn-ea"/>
              <a:ea typeface="+mn-ea"/>
            </a:endParaRPr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87789" y="2615484"/>
            <a:ext cx="10384612" cy="750815"/>
          </a:xfrm>
          <a:prstGeom prst="rect">
            <a:avLst/>
          </a:prstGeom>
        </p:spPr>
        <p:txBody>
          <a:bodyPr vert="horz" lIns="144000" tIns="45720" rIns="0" bIns="45720" rtlCol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kumimoji="1"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○○○○○○○○（説明）。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7789" y="951591"/>
            <a:ext cx="10519166" cy="6227209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03012" y="2167891"/>
            <a:ext cx="2954655" cy="36933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r"/>
            <a:r>
              <a:rPr kumimoji="1" lang="en-US" altLang="ja-JP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u="sng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需要</a:t>
            </a:r>
            <a:r>
              <a:rPr kumimoji="1" lang="ja-JP" altLang="en-US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の代替性について</a:t>
            </a:r>
            <a:r>
              <a:rPr kumimoji="1" lang="en-US" altLang="ja-JP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1" lang="ja-JP" altLang="en-US" u="sng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1466" y="-1"/>
            <a:ext cx="10691813" cy="889111"/>
          </a:xfrm>
          <a:prstGeom prst="rect">
            <a:avLst/>
          </a:prstGeom>
          <a:solidFill>
            <a:srgbClr val="FFF9E7"/>
          </a:solidFill>
        </p:spPr>
        <p:txBody>
          <a:bodyPr tIns="72000" anchor="ctr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kumimoji="1"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松江市設備導入支援事業補助金（新分野進出支援事業</a:t>
            </a:r>
            <a:r>
              <a:rPr lang="ja-JP" altLang="en-US" sz="24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endParaRPr lang="en-US" altLang="ja-JP" sz="2400" b="1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 algn="ctr">
              <a:buNone/>
            </a:pPr>
            <a:r>
              <a:rPr lang="ja-JP" altLang="en-US" sz="2400" b="1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設備</a:t>
            </a:r>
            <a:r>
              <a:rPr lang="ja-JP" altLang="en-US" sz="2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導入計画</a:t>
            </a:r>
            <a:r>
              <a:rPr lang="ja-JP" altLang="en-US" sz="2400" b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補足</a:t>
            </a:r>
            <a:r>
              <a:rPr lang="ja-JP" altLang="en-US" sz="2400" b="1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</a:t>
            </a:r>
            <a:endParaRPr lang="en-US" altLang="ja-JP" sz="2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スライド番号プレースホルダー 2"/>
          <p:cNvSpPr txBox="1">
            <a:spLocks/>
          </p:cNvSpPr>
          <p:nvPr/>
        </p:nvSpPr>
        <p:spPr>
          <a:xfrm>
            <a:off x="10400786" y="7205045"/>
            <a:ext cx="276037" cy="307777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15FF52-148F-4569-B21B-766180451EE4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1185922" y="4353149"/>
            <a:ext cx="8188345" cy="18388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kumimoji="1" lang="en-US" altLang="ja-JP" sz="2400" b="1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既存製品と新分野で製造する製品の代替性が低いこと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r>
              <a:rPr kumimoji="1" lang="ja-JP" altLang="en-US" sz="2400" b="1" dirty="0" smtClean="0">
                <a:solidFill>
                  <a:schemeClr val="tx1"/>
                </a:solidFill>
              </a:rPr>
              <a:t>　について説明してください。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r>
              <a:rPr kumimoji="1" lang="ja-JP" altLang="en-US" b="1" dirty="0" smtClean="0">
                <a:solidFill>
                  <a:schemeClr val="tx1"/>
                </a:solidFill>
              </a:rPr>
              <a:t>（</a:t>
            </a:r>
            <a:r>
              <a:rPr kumimoji="1" lang="ja-JP" altLang="en-US" b="1" dirty="0">
                <a:solidFill>
                  <a:schemeClr val="tx1"/>
                </a:solidFill>
              </a:rPr>
              <a:t>既存製品の需要が代替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されず、</a:t>
            </a:r>
            <a:r>
              <a:rPr kumimoji="1" lang="ja-JP" altLang="en-US" b="1" dirty="0">
                <a:solidFill>
                  <a:schemeClr val="tx1"/>
                </a:solidFill>
              </a:rPr>
              <a:t>売上の減少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が見込まれないことについて）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★初期設定のフォントを変更しないこ</a:t>
            </a:r>
            <a:r>
              <a:rPr kumimoji="1" lang="ja-JP" altLang="en-US" dirty="0">
                <a:solidFill>
                  <a:srgbClr val="FF0000"/>
                </a:solidFill>
              </a:rPr>
              <a:t>と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！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★画像などを活用し分かりやすく記載すること！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63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7656</TotalTime>
  <Words>471</Words>
  <Application>Microsoft Office PowerPoint</Application>
  <PresentationFormat>ユーザー設定</PresentationFormat>
  <Paragraphs>102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ＭＳ Ｐゴシック</vt:lpstr>
      <vt:lpstr>ＭＳ Ｐ明朝</vt:lpstr>
      <vt:lpstr>ＭＳ ゴシック</vt:lpstr>
      <vt:lpstr>UD デジタル 教科書体 N-B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郡山市役所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横堀　孝尚</dc:creator>
  <cp:lastModifiedBy>古瀬　光貴</cp:lastModifiedBy>
  <cp:revision>1057</cp:revision>
  <cp:lastPrinted>2023-05-23T07:00:34Z</cp:lastPrinted>
  <dcterms:created xsi:type="dcterms:W3CDTF">2020-01-24T06:13:24Z</dcterms:created>
  <dcterms:modified xsi:type="dcterms:W3CDTF">2025-04-08T07:46:40Z</dcterms:modified>
</cp:coreProperties>
</file>