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922" r:id="rId2"/>
    <p:sldId id="914" r:id="rId3"/>
    <p:sldId id="915" r:id="rId4"/>
    <p:sldId id="916" r:id="rId5"/>
    <p:sldId id="917" r:id="rId6"/>
    <p:sldId id="918" r:id="rId7"/>
    <p:sldId id="919" r:id="rId8"/>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M" lastIdx="1" clrIdx="0">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B953"/>
    <a:srgbClr val="FFF9E7"/>
    <a:srgbClr val="0000CC"/>
    <a:srgbClr val="CCFFCC"/>
    <a:srgbClr val="FFCC66"/>
    <a:srgbClr val="6FAB47"/>
    <a:srgbClr val="CCFFFF"/>
    <a:srgbClr val="78B64E"/>
    <a:srgbClr val="FF66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41" autoAdjust="0"/>
    <p:restoredTop sz="94333" autoAdjust="0"/>
  </p:normalViewPr>
  <p:slideViewPr>
    <p:cSldViewPr snapToGrid="0">
      <p:cViewPr varScale="1">
        <p:scale>
          <a:sx n="99" d="100"/>
          <a:sy n="99" d="100"/>
        </p:scale>
        <p:origin x="161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30" d="100"/>
          <a:sy n="130" d="100"/>
        </p:scale>
        <p:origin x="1086" y="-22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5" y="1"/>
            <a:ext cx="2950375" cy="498966"/>
          </a:xfrm>
          <a:prstGeom prst="rect">
            <a:avLst/>
          </a:prstGeom>
        </p:spPr>
        <p:txBody>
          <a:bodyPr vert="horz" lIns="92058" tIns="46031" rIns="92058" bIns="46031"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15" y="9440375"/>
            <a:ext cx="2950375" cy="498966"/>
          </a:xfrm>
          <a:prstGeom prst="rect">
            <a:avLst/>
          </a:prstGeom>
        </p:spPr>
        <p:txBody>
          <a:bodyPr vert="horz" lIns="92058" tIns="46031" rIns="92058" bIns="46031" rtlCol="0" anchor="b"/>
          <a:lstStyle>
            <a:lvl1pPr algn="l">
              <a:defRPr sz="1200"/>
            </a:lvl1pPr>
          </a:lstStyle>
          <a:p>
            <a:endParaRPr kumimoji="1" lang="ja-JP" altLang="en-US"/>
          </a:p>
        </p:txBody>
      </p:sp>
    </p:spTree>
    <p:extLst>
      <p:ext uri="{BB962C8B-B14F-4D97-AF65-F5344CB8AC3E}">
        <p14:creationId xmlns:p14="http://schemas.microsoft.com/office/powerpoint/2010/main" val="387687221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8"/>
            <a:ext cx="2949787" cy="498693"/>
          </a:xfrm>
          <a:prstGeom prst="rect">
            <a:avLst/>
          </a:prstGeom>
        </p:spPr>
        <p:txBody>
          <a:bodyPr vert="horz" lIns="92014" tIns="46009" rIns="92014" bIns="460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7" y="8"/>
            <a:ext cx="2949787" cy="498693"/>
          </a:xfrm>
          <a:prstGeom prst="rect">
            <a:avLst/>
          </a:prstGeom>
        </p:spPr>
        <p:txBody>
          <a:bodyPr vert="horz" lIns="92014" tIns="46009" rIns="92014" bIns="46009" rtlCol="0"/>
          <a:lstStyle>
            <a:lvl1pPr algn="r">
              <a:defRPr sz="1200"/>
            </a:lvl1pPr>
          </a:lstStyle>
          <a:p>
            <a:fld id="{CF84467E-0167-4055-A551-C84E9DE43A2F}" type="datetimeFigureOut">
              <a:rPr kumimoji="1" lang="ja-JP" altLang="en-US" smtClean="0"/>
              <a:t>2025/4/8</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2800"/>
          </a:xfrm>
          <a:prstGeom prst="rect">
            <a:avLst/>
          </a:prstGeom>
          <a:noFill/>
          <a:ln w="12700">
            <a:solidFill>
              <a:prstClr val="black"/>
            </a:solidFill>
          </a:ln>
        </p:spPr>
        <p:txBody>
          <a:bodyPr vert="horz" lIns="92014" tIns="46009" rIns="92014" bIns="46009" rtlCol="0" anchor="ctr"/>
          <a:lstStyle/>
          <a:p>
            <a:endParaRPr lang="ja-JP" altLang="en-US"/>
          </a:p>
        </p:txBody>
      </p:sp>
      <p:sp>
        <p:nvSpPr>
          <p:cNvPr id="5" name="ノート プレースホルダー 4"/>
          <p:cNvSpPr>
            <a:spLocks noGrp="1"/>
          </p:cNvSpPr>
          <p:nvPr>
            <p:ph type="body" sz="quarter" idx="3"/>
          </p:nvPr>
        </p:nvSpPr>
        <p:spPr>
          <a:xfrm>
            <a:off x="680721" y="4783323"/>
            <a:ext cx="5445760" cy="3913615"/>
          </a:xfrm>
          <a:prstGeom prst="rect">
            <a:avLst/>
          </a:prstGeom>
        </p:spPr>
        <p:txBody>
          <a:bodyPr vert="horz" lIns="92014" tIns="46009" rIns="92014" bIns="460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9"/>
            <a:ext cx="2949787" cy="498692"/>
          </a:xfrm>
          <a:prstGeom prst="rect">
            <a:avLst/>
          </a:prstGeom>
        </p:spPr>
        <p:txBody>
          <a:bodyPr vert="horz" lIns="92014" tIns="46009" rIns="92014" bIns="460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7" y="9440649"/>
            <a:ext cx="2949787" cy="498692"/>
          </a:xfrm>
          <a:prstGeom prst="rect">
            <a:avLst/>
          </a:prstGeom>
        </p:spPr>
        <p:txBody>
          <a:bodyPr vert="horz" lIns="92014" tIns="46009" rIns="92014" bIns="46009" rtlCol="0" anchor="b"/>
          <a:lstStyle>
            <a:lvl1pPr algn="r">
              <a:defRPr sz="1200"/>
            </a:lvl1pPr>
          </a:lstStyle>
          <a:p>
            <a:fld id="{D56C0671-26CC-4418-AA54-DBCE72153EB5}" type="slidenum">
              <a:rPr kumimoji="1" lang="ja-JP" altLang="en-US" smtClean="0"/>
              <a:t>‹#›</a:t>
            </a:fld>
            <a:endParaRPr kumimoji="1" lang="ja-JP" altLang="en-US"/>
          </a:p>
        </p:txBody>
      </p:sp>
    </p:spTree>
    <p:extLst>
      <p:ext uri="{BB962C8B-B14F-4D97-AF65-F5344CB8AC3E}">
        <p14:creationId xmlns:p14="http://schemas.microsoft.com/office/powerpoint/2010/main" val="193517632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3643745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4191283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3539552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1999317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1564164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4030871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7800" y="201613"/>
            <a:ext cx="6369050" cy="4502150"/>
          </a:xfrm>
        </p:spPr>
      </p:sp>
      <p:sp>
        <p:nvSpPr>
          <p:cNvPr id="4" name="ノート プレースホルダー 2"/>
          <p:cNvSpPr>
            <a:spLocks noGrp="1"/>
          </p:cNvSpPr>
          <p:nvPr>
            <p:ph type="body" idx="3"/>
          </p:nvPr>
        </p:nvSpPr>
        <p:spPr>
          <a:xfrm>
            <a:off x="693070" y="6573090"/>
            <a:ext cx="5847063" cy="3178800"/>
          </a:xfrm>
        </p:spPr>
        <p:txBody>
          <a:bodyPr/>
          <a:lstStyle/>
          <a:p>
            <a:pPr>
              <a:spcAft>
                <a:spcPts val="601"/>
              </a:spcAft>
            </a:pPr>
            <a:endParaRPr lang="en-US" altLang="ja-JP" sz="1100" b="1" dirty="0">
              <a:latin typeface="ＭＳ ゴシック" panose="020B0609070205080204" pitchFamily="49" charset="-128"/>
              <a:ea typeface="ＭＳ ゴシック" panose="020B0609070205080204" pitchFamily="49" charset="-128"/>
            </a:endParaRPr>
          </a:p>
        </p:txBody>
      </p:sp>
      <p:sp>
        <p:nvSpPr>
          <p:cNvPr id="16" name="フッター プレースホルダー 4"/>
          <p:cNvSpPr>
            <a:spLocks noGrp="1"/>
          </p:cNvSpPr>
          <p:nvPr>
            <p:ph type="ftr" sz="quarter" idx="4"/>
          </p:nvPr>
        </p:nvSpPr>
        <p:spPr>
          <a:xfrm>
            <a:off x="-107152" y="9674241"/>
            <a:ext cx="878891" cy="231383"/>
          </a:xfrm>
        </p:spPr>
        <p:txBody>
          <a:bodyPr wrap="none"/>
          <a:lstStyle/>
          <a:p>
            <a:r>
              <a:rPr kumimoji="1" lang="en-US" altLang="ja-JP" dirty="0"/>
              <a:t>【</a:t>
            </a:r>
            <a:r>
              <a:rPr kumimoji="1" lang="ja-JP" altLang="en-US" dirty="0"/>
              <a:t>手持ち欄</a:t>
            </a:r>
            <a:r>
              <a:rPr kumimoji="1" lang="en-US" altLang="ja-JP" dirty="0"/>
              <a:t>】</a:t>
            </a:r>
            <a:endParaRPr kumimoji="1" lang="ja-JP" altLang="en-US" dirty="0"/>
          </a:p>
        </p:txBody>
      </p:sp>
      <p:graphicFrame>
        <p:nvGraphicFramePr>
          <p:cNvPr id="6" name="表 5"/>
          <p:cNvGraphicFramePr>
            <a:graphicFrameLocks noGrp="1" noChangeAspect="1"/>
          </p:cNvGraphicFramePr>
          <p:nvPr>
            <p:extLst>
              <p:ext uri="{D42A27DB-BD31-4B8C-83A1-F6EECF244321}">
                <p14:modId xmlns:p14="http://schemas.microsoft.com/office/powerpoint/2010/main" val="2387617342"/>
              </p:ext>
            </p:extLst>
          </p:nvPr>
        </p:nvGraphicFramePr>
        <p:xfrm>
          <a:off x="682222" y="4881233"/>
          <a:ext cx="5360091" cy="1134204"/>
        </p:xfrm>
        <a:graphic>
          <a:graphicData uri="http://schemas.openxmlformats.org/drawingml/2006/table">
            <a:tbl>
              <a:tblPr/>
              <a:tblGrid>
                <a:gridCol w="1015597">
                  <a:extLst>
                    <a:ext uri="{9D8B030D-6E8A-4147-A177-3AD203B41FA5}">
                      <a16:colId xmlns:a16="http://schemas.microsoft.com/office/drawing/2014/main" val="401215818"/>
                    </a:ext>
                  </a:extLst>
                </a:gridCol>
                <a:gridCol w="808714">
                  <a:extLst>
                    <a:ext uri="{9D8B030D-6E8A-4147-A177-3AD203B41FA5}">
                      <a16:colId xmlns:a16="http://schemas.microsoft.com/office/drawing/2014/main" val="3684198371"/>
                    </a:ext>
                  </a:extLst>
                </a:gridCol>
                <a:gridCol w="808714">
                  <a:extLst>
                    <a:ext uri="{9D8B030D-6E8A-4147-A177-3AD203B41FA5}">
                      <a16:colId xmlns:a16="http://schemas.microsoft.com/office/drawing/2014/main" val="2968424150"/>
                    </a:ext>
                  </a:extLst>
                </a:gridCol>
                <a:gridCol w="545413">
                  <a:extLst>
                    <a:ext uri="{9D8B030D-6E8A-4147-A177-3AD203B41FA5}">
                      <a16:colId xmlns:a16="http://schemas.microsoft.com/office/drawing/2014/main" val="2137105909"/>
                    </a:ext>
                  </a:extLst>
                </a:gridCol>
                <a:gridCol w="545413">
                  <a:extLst>
                    <a:ext uri="{9D8B030D-6E8A-4147-A177-3AD203B41FA5}">
                      <a16:colId xmlns:a16="http://schemas.microsoft.com/office/drawing/2014/main" val="113015757"/>
                    </a:ext>
                  </a:extLst>
                </a:gridCol>
                <a:gridCol w="545413">
                  <a:extLst>
                    <a:ext uri="{9D8B030D-6E8A-4147-A177-3AD203B41FA5}">
                      <a16:colId xmlns:a16="http://schemas.microsoft.com/office/drawing/2014/main" val="2576875249"/>
                    </a:ext>
                  </a:extLst>
                </a:gridCol>
                <a:gridCol w="545413">
                  <a:extLst>
                    <a:ext uri="{9D8B030D-6E8A-4147-A177-3AD203B41FA5}">
                      <a16:colId xmlns:a16="http://schemas.microsoft.com/office/drawing/2014/main" val="2484309842"/>
                    </a:ext>
                  </a:extLst>
                </a:gridCol>
                <a:gridCol w="545413">
                  <a:extLst>
                    <a:ext uri="{9D8B030D-6E8A-4147-A177-3AD203B41FA5}">
                      <a16:colId xmlns:a16="http://schemas.microsoft.com/office/drawing/2014/main" val="3447994533"/>
                    </a:ext>
                  </a:extLst>
                </a:gridCol>
              </a:tblGrid>
              <a:tr h="253413">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ctr"/>
                      <a:r>
                        <a:rPr lang="ja-JP" altLang="en-US" sz="700" b="0" i="0" u="none" strike="noStrike" dirty="0">
                          <a:solidFill>
                            <a:srgbClr val="000000"/>
                          </a:solidFill>
                          <a:effectLst/>
                          <a:latin typeface="ＭＳ Ｐ明朝" panose="02020600040205080304" pitchFamily="18" charset="-128"/>
                          <a:ea typeface="ＭＳ Ｐ明朝" panose="02020600040205080304" pitchFamily="18" charset="-128"/>
                        </a:rPr>
                        <a:t>　</a:t>
                      </a:r>
                    </a:p>
                    <a:p>
                      <a:pPr algn="r" fontAlgn="ctr"/>
                      <a:r>
                        <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rPr>
                        <a:t>（単位：千円）</a:t>
                      </a:r>
                    </a:p>
                  </a:txBody>
                  <a:tcPr marL="6286" marR="6286" marT="626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pPr algn="r" fontAlgn="ctr"/>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1484225"/>
                  </a:ext>
                </a:extLst>
              </a:tr>
              <a:tr h="293597">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事業種別</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R4</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現計予算額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R5</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査定額</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内訳</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6572277"/>
                  </a:ext>
                </a:extLst>
              </a:tr>
              <a:tr h="2935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国・県</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市債</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hMerge="1">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220" marR="6220" marT="6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一財</a:t>
                      </a: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65350930"/>
                  </a:ext>
                </a:extLst>
              </a:tr>
              <a:tr h="293597">
                <a:tc>
                  <a:txBody>
                    <a:bodyPr/>
                    <a:lstStyle/>
                    <a:p>
                      <a:pPr algn="ctr" fontAlgn="ct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新規</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拡充</a:t>
                      </a: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or</a:t>
                      </a:r>
                      <a:r>
                        <a:rPr lang="ja-JP" altLang="en-US" sz="900" b="0" i="0" u="none" strike="noStrike" dirty="0" smtClean="0">
                          <a:solidFill>
                            <a:srgbClr val="000000"/>
                          </a:solidFill>
                          <a:effectLst/>
                          <a:latin typeface="ＭＳ Ｐ明朝" panose="02020600040205080304" pitchFamily="18" charset="-128"/>
                          <a:ea typeface="ＭＳ Ｐ明朝" panose="02020600040205080304" pitchFamily="18" charset="-128"/>
                        </a:rPr>
                        <a:t>継続</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12700" cap="flat" cmpd="sng" algn="ctr">
                      <a:solidFill>
                        <a:schemeClr val="tx1"/>
                      </a:solidFill>
                      <a:prstDash val="sys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smtClean="0">
                          <a:solidFill>
                            <a:srgbClr val="000000"/>
                          </a:solidFill>
                          <a:effectLst/>
                          <a:latin typeface="ＭＳ Ｐ明朝" panose="02020600040205080304" pitchFamily="18" charset="-128"/>
                          <a:ea typeface="ＭＳ Ｐ明朝" panose="02020600040205080304" pitchFamily="18" charset="-128"/>
                        </a:rPr>
                        <a:t>0</a:t>
                      </a:r>
                      <a:endParaRPr lang="ja-JP" altLang="en-US" sz="9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6286" marR="6286" marT="62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5109090"/>
                  </a:ext>
                </a:extLst>
              </a:tr>
            </a:tbl>
          </a:graphicData>
        </a:graphic>
      </p:graphicFrame>
    </p:spTree>
    <p:extLst>
      <p:ext uri="{BB962C8B-B14F-4D97-AF65-F5344CB8AC3E}">
        <p14:creationId xmlns:p14="http://schemas.microsoft.com/office/powerpoint/2010/main" val="700692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60FAA52-8871-47A3-834B-2545039669BD}"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5962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559F57-26E0-48D6-8137-35E3CC7BBEF3}"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1769319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968BD6-10AE-4187-9873-2189DB3B4771}"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314377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EC71FB3-5B9B-4ED9-B80D-18982F00DA91}"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103371" y="7127212"/>
            <a:ext cx="573452" cy="402483"/>
          </a:xfrm>
        </p:spPr>
        <p:txBody>
          <a:bodyPr/>
          <a:lstStyle>
            <a:lvl1pPr>
              <a:defRPr sz="1400"/>
            </a:lvl1pPr>
          </a:lstStyle>
          <a:p>
            <a:fld id="{0815FF52-148F-4569-B21B-766180451EE4}" type="slidenum">
              <a:rPr kumimoji="1" lang="ja-JP" altLang="en-US" smtClean="0"/>
              <a:pPr/>
              <a:t>‹#›</a:t>
            </a:fld>
            <a:endParaRPr kumimoji="1" lang="ja-JP" altLang="en-US" dirty="0"/>
          </a:p>
        </p:txBody>
      </p:sp>
    </p:spTree>
    <p:extLst>
      <p:ext uri="{BB962C8B-B14F-4D97-AF65-F5344CB8AC3E}">
        <p14:creationId xmlns:p14="http://schemas.microsoft.com/office/powerpoint/2010/main" val="16475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60B3A30-13D8-4917-AB7C-F2C35BC7E767}"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865601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600B9C-D47A-4428-BDFD-1EFCC01FDA7D}" type="datetime1">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21373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EB31427-CD0C-43CE-B77A-E61C4181B705}" type="datetime1">
              <a:rPr kumimoji="1" lang="ja-JP" altLang="en-US" smtClean="0"/>
              <a:t>2025/4/8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168817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AEC0A60-5008-4D85-A1E3-245710FD5AD3}" type="datetime1">
              <a:rPr kumimoji="1" lang="ja-JP" altLang="en-US" smtClean="0"/>
              <a:t>2025/4/8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128209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EB524-A7DF-486D-A3F5-6B9278E24002}" type="datetime1">
              <a:rPr kumimoji="1" lang="ja-JP" altLang="en-US" smtClean="0"/>
              <a:t>2025/4/8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273738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BFDECEA-61DA-410B-B6ED-2EAA6E9C16A5}" type="datetime1">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1392187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A3FCA3-0C50-4B79-BBCD-63513FBF2E2B}" type="datetime1">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65170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41B62CD-8F57-4DD1-970A-27C6F209FD1A}" type="datetime1">
              <a:rPr kumimoji="1" lang="ja-JP" altLang="en-US" smtClean="0"/>
              <a:t>2025/4/8</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815FF52-148F-4569-B21B-766180451EE4}" type="slidenum">
              <a:rPr kumimoji="1" lang="ja-JP" altLang="en-US" smtClean="0"/>
              <a:t>‹#›</a:t>
            </a:fld>
            <a:endParaRPr kumimoji="1" lang="ja-JP" altLang="en-US"/>
          </a:p>
        </p:txBody>
      </p:sp>
    </p:spTree>
    <p:extLst>
      <p:ext uri="{BB962C8B-B14F-4D97-AF65-F5344CB8AC3E}">
        <p14:creationId xmlns:p14="http://schemas.microsoft.com/office/powerpoint/2010/main" val="11490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0" y="2135911"/>
            <a:ext cx="2492990"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試作開発計画概要</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1</a:t>
            </a:fld>
            <a:endParaRPr kumimoji="1" lang="ja-JP" altLang="en-US" dirty="0"/>
          </a:p>
        </p:txBody>
      </p:sp>
      <p:sp>
        <p:nvSpPr>
          <p:cNvPr id="49" name="角丸四角形 48"/>
          <p:cNvSpPr/>
          <p:nvPr/>
        </p:nvSpPr>
        <p:spPr>
          <a:xfrm>
            <a:off x="997013" y="4710377"/>
            <a:ext cx="8700718" cy="153233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altLang="ja-JP" sz="2400" b="1" dirty="0" smtClean="0">
                <a:solidFill>
                  <a:schemeClr val="tx1"/>
                </a:solidFill>
              </a:rPr>
              <a:t>※</a:t>
            </a:r>
            <a:r>
              <a:rPr kumimoji="1" lang="ja-JP" altLang="en-US" sz="2400" b="1" dirty="0" smtClean="0">
                <a:solidFill>
                  <a:schemeClr val="tx1"/>
                </a:solidFill>
              </a:rPr>
              <a:t>製品・技術開発の概要および自社</a:t>
            </a:r>
            <a:r>
              <a:rPr kumimoji="1" lang="en-US" altLang="ja-JP" sz="2400" b="1" dirty="0">
                <a:solidFill>
                  <a:schemeClr val="tx1"/>
                </a:solidFill>
              </a:rPr>
              <a:t>(</a:t>
            </a:r>
            <a:r>
              <a:rPr kumimoji="1" lang="ja-JP" altLang="en-US" sz="2400" b="1" dirty="0">
                <a:solidFill>
                  <a:schemeClr val="tx1"/>
                </a:solidFill>
              </a:rPr>
              <a:t>企業グループ</a:t>
            </a:r>
            <a:r>
              <a:rPr kumimoji="1" lang="en-US" altLang="ja-JP" sz="2400" b="1" dirty="0">
                <a:solidFill>
                  <a:schemeClr val="tx1"/>
                </a:solidFill>
              </a:rPr>
              <a:t>)</a:t>
            </a:r>
            <a:r>
              <a:rPr kumimoji="1" lang="ja-JP" altLang="en-US" sz="2400" b="1" dirty="0">
                <a:solidFill>
                  <a:schemeClr val="tx1"/>
                </a:solidFill>
              </a:rPr>
              <a:t>の競争力強化に</a:t>
            </a:r>
            <a:r>
              <a:rPr kumimoji="1" lang="ja-JP" altLang="en-US" sz="2400" b="1" dirty="0" smtClean="0">
                <a:solidFill>
                  <a:schemeClr val="tx1"/>
                </a:solidFill>
              </a:rPr>
              <a:t>つながることをご説明ください。 </a:t>
            </a:r>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
        <p:nvSpPr>
          <p:cNvPr id="9" name="正方形/長方形 8"/>
          <p:cNvSpPr/>
          <p:nvPr/>
        </p:nvSpPr>
        <p:spPr>
          <a:xfrm>
            <a:off x="6203425" y="1622775"/>
            <a:ext cx="1569660"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申請企業名：</a:t>
            </a:r>
          </a:p>
        </p:txBody>
      </p:sp>
    </p:spTree>
    <p:extLst>
      <p:ext uri="{BB962C8B-B14F-4D97-AF65-F5344CB8AC3E}">
        <p14:creationId xmlns:p14="http://schemas.microsoft.com/office/powerpoint/2010/main" val="1943727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230832" y="2135911"/>
            <a:ext cx="2262158"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新規性について</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smtClean="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2</a:t>
            </a:fld>
            <a:endParaRPr kumimoji="1" lang="ja-JP" altLang="en-US" dirty="0"/>
          </a:p>
        </p:txBody>
      </p:sp>
      <p:sp>
        <p:nvSpPr>
          <p:cNvPr id="49" name="角丸四角形 48"/>
          <p:cNvSpPr/>
          <p:nvPr/>
        </p:nvSpPr>
        <p:spPr>
          <a:xfrm>
            <a:off x="579368" y="4893422"/>
            <a:ext cx="9821418" cy="153233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tx1"/>
                </a:solidFill>
              </a:rPr>
              <a:t>※</a:t>
            </a:r>
            <a:r>
              <a:rPr kumimoji="1" lang="ja-JP" altLang="en-US" sz="2400" b="1" dirty="0" smtClean="0">
                <a:solidFill>
                  <a:schemeClr val="tx1"/>
                </a:solidFill>
              </a:rPr>
              <a:t>既存製品と異なる点または過去に製造した実績がないことについて</a:t>
            </a:r>
            <a:endParaRPr kumimoji="1" lang="en-US" altLang="ja-JP" sz="2400" b="1" dirty="0" smtClean="0">
              <a:solidFill>
                <a:schemeClr val="tx1"/>
              </a:solidFill>
            </a:endParaRPr>
          </a:p>
          <a:p>
            <a:r>
              <a:rPr kumimoji="1" lang="ja-JP" altLang="en-US" sz="2400" b="1" dirty="0">
                <a:solidFill>
                  <a:schemeClr val="tx1"/>
                </a:solidFill>
              </a:rPr>
              <a:t>説明して</a:t>
            </a:r>
            <a:r>
              <a:rPr kumimoji="1" lang="ja-JP" altLang="en-US" sz="2400" b="1" dirty="0" smtClean="0">
                <a:solidFill>
                  <a:schemeClr val="tx1"/>
                </a:solidFill>
              </a:rPr>
              <a:t>ください。</a:t>
            </a:r>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Tree>
    <p:extLst>
      <p:ext uri="{BB962C8B-B14F-4D97-AF65-F5344CB8AC3E}">
        <p14:creationId xmlns:p14="http://schemas.microsoft.com/office/powerpoint/2010/main" val="328214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230832" y="2135911"/>
            <a:ext cx="2262158"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a:solidFill>
                  <a:schemeClr val="tx1"/>
                </a:solidFill>
                <a:latin typeface="ＭＳ ゴシック" panose="020B0609070205080204" pitchFamily="49" charset="-128"/>
                <a:ea typeface="ＭＳ ゴシック" panose="020B0609070205080204" pitchFamily="49" charset="-128"/>
              </a:rPr>
              <a:t>優位性</a:t>
            </a: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について</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smtClean="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3</a:t>
            </a:fld>
            <a:endParaRPr kumimoji="1" lang="ja-JP" altLang="en-US" dirty="0"/>
          </a:p>
        </p:txBody>
      </p:sp>
      <p:sp>
        <p:nvSpPr>
          <p:cNvPr id="49" name="角丸四角形 48"/>
          <p:cNvSpPr/>
          <p:nvPr/>
        </p:nvSpPr>
        <p:spPr>
          <a:xfrm>
            <a:off x="854762" y="4454660"/>
            <a:ext cx="8267652" cy="153233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tx1"/>
                </a:solidFill>
              </a:rPr>
              <a:t>※</a:t>
            </a:r>
            <a:r>
              <a:rPr kumimoji="1" lang="ja-JP" altLang="en-US" sz="2400" b="1" dirty="0" smtClean="0">
                <a:solidFill>
                  <a:schemeClr val="tx1"/>
                </a:solidFill>
              </a:rPr>
              <a:t>他社製品に比して優位であることを説明</a:t>
            </a:r>
            <a:r>
              <a:rPr kumimoji="1" lang="ja-JP" altLang="en-US" sz="2400" b="1" dirty="0">
                <a:solidFill>
                  <a:schemeClr val="tx1"/>
                </a:solidFill>
              </a:rPr>
              <a:t>して</a:t>
            </a:r>
            <a:r>
              <a:rPr kumimoji="1" lang="ja-JP" altLang="en-US" sz="2400" b="1" dirty="0" smtClean="0">
                <a:solidFill>
                  <a:schemeClr val="tx1"/>
                </a:solidFill>
              </a:rPr>
              <a:t>ください。</a:t>
            </a:r>
            <a:endParaRPr kumimoji="1" lang="en-US" altLang="ja-JP" sz="2400" b="1" dirty="0" smtClean="0">
              <a:solidFill>
                <a:schemeClr val="tx1"/>
              </a:solidFill>
            </a:endParaRPr>
          </a:p>
          <a:p>
            <a:r>
              <a:rPr kumimoji="1" lang="ja-JP" altLang="en-US" sz="2400" b="1" dirty="0">
                <a:solidFill>
                  <a:schemeClr val="tx1"/>
                </a:solidFill>
              </a:rPr>
              <a:t>　</a:t>
            </a:r>
            <a:r>
              <a:rPr kumimoji="1" lang="ja-JP" altLang="en-US" sz="2400" b="1" dirty="0" smtClean="0">
                <a:solidFill>
                  <a:schemeClr val="tx1"/>
                </a:solidFill>
              </a:rPr>
              <a:t>（技術、価格設定等）</a:t>
            </a:r>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Tree>
    <p:extLst>
      <p:ext uri="{BB962C8B-B14F-4D97-AF65-F5344CB8AC3E}">
        <p14:creationId xmlns:p14="http://schemas.microsoft.com/office/powerpoint/2010/main" val="353393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230832" y="2135911"/>
            <a:ext cx="2262158"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a:solidFill>
                  <a:schemeClr val="tx1"/>
                </a:solidFill>
                <a:latin typeface="ＭＳ ゴシック" panose="020B0609070205080204" pitchFamily="49" charset="-128"/>
                <a:ea typeface="ＭＳ ゴシック" panose="020B0609070205080204" pitchFamily="49" charset="-128"/>
              </a:rPr>
              <a:t>市場性</a:t>
            </a: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について</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smtClean="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4</a:t>
            </a:fld>
            <a:endParaRPr kumimoji="1" lang="ja-JP" altLang="en-US" dirty="0"/>
          </a:p>
        </p:txBody>
      </p:sp>
      <p:sp>
        <p:nvSpPr>
          <p:cNvPr id="49" name="角丸四角形 48"/>
          <p:cNvSpPr/>
          <p:nvPr/>
        </p:nvSpPr>
        <p:spPr>
          <a:xfrm>
            <a:off x="854762" y="4505737"/>
            <a:ext cx="9199912" cy="143017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tx1"/>
                </a:solidFill>
              </a:rPr>
              <a:t>※</a:t>
            </a:r>
            <a:r>
              <a:rPr kumimoji="1" lang="ja-JP" altLang="en-US" sz="2400" b="1" dirty="0" smtClean="0">
                <a:solidFill>
                  <a:schemeClr val="tx1"/>
                </a:solidFill>
              </a:rPr>
              <a:t>新製品等の需要や販売先</a:t>
            </a:r>
            <a:r>
              <a:rPr kumimoji="1" lang="ja-JP" altLang="en-US" sz="2400" b="1" dirty="0">
                <a:solidFill>
                  <a:schemeClr val="tx1"/>
                </a:solidFill>
              </a:rPr>
              <a:t>、</a:t>
            </a:r>
            <a:r>
              <a:rPr kumimoji="1" lang="ja-JP" altLang="en-US" sz="2400" b="1" dirty="0" smtClean="0">
                <a:solidFill>
                  <a:schemeClr val="tx1"/>
                </a:solidFill>
              </a:rPr>
              <a:t>サポート体制を説明</a:t>
            </a:r>
            <a:r>
              <a:rPr kumimoji="1" lang="ja-JP" altLang="en-US" sz="2400" b="1" dirty="0">
                <a:solidFill>
                  <a:schemeClr val="tx1"/>
                </a:solidFill>
              </a:rPr>
              <a:t>して</a:t>
            </a:r>
            <a:r>
              <a:rPr kumimoji="1" lang="ja-JP" altLang="en-US" sz="2400" b="1" dirty="0" smtClean="0">
                <a:solidFill>
                  <a:schemeClr val="tx1"/>
                </a:solidFill>
              </a:rPr>
              <a:t>ください。</a:t>
            </a:r>
            <a:endParaRPr kumimoji="1" lang="en-US" altLang="ja-JP" sz="2400" b="1" dirty="0" smtClean="0">
              <a:solidFill>
                <a:schemeClr val="tx1"/>
              </a:solidFill>
            </a:endParaRPr>
          </a:p>
          <a:p>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Tree>
    <p:extLst>
      <p:ext uri="{BB962C8B-B14F-4D97-AF65-F5344CB8AC3E}">
        <p14:creationId xmlns:p14="http://schemas.microsoft.com/office/powerpoint/2010/main" val="2324198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0" y="2167891"/>
            <a:ext cx="3416321"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開発スケジュールについて</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smtClean="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5</a:t>
            </a:fld>
            <a:endParaRPr kumimoji="1" lang="ja-JP" altLang="en-US" dirty="0"/>
          </a:p>
        </p:txBody>
      </p:sp>
      <p:sp>
        <p:nvSpPr>
          <p:cNvPr id="49" name="角丸四角形 48"/>
          <p:cNvSpPr/>
          <p:nvPr/>
        </p:nvSpPr>
        <p:spPr>
          <a:xfrm>
            <a:off x="854762" y="4505737"/>
            <a:ext cx="7091925" cy="143017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tx1"/>
                </a:solidFill>
              </a:rPr>
              <a:t>※</a:t>
            </a:r>
            <a:r>
              <a:rPr kumimoji="1" lang="ja-JP" altLang="en-US" sz="2400" b="1" dirty="0" smtClean="0">
                <a:solidFill>
                  <a:schemeClr val="tx1"/>
                </a:solidFill>
              </a:rPr>
              <a:t>開発スケジュールについて説明してください。</a:t>
            </a:r>
            <a:endParaRPr kumimoji="1" lang="en-US" altLang="ja-JP" sz="2400" b="1" dirty="0" smtClean="0">
              <a:solidFill>
                <a:schemeClr val="tx1"/>
              </a:solidFill>
            </a:endParaRPr>
          </a:p>
          <a:p>
            <a:r>
              <a:rPr kumimoji="1" lang="ja-JP" altLang="en-US" dirty="0" smtClean="0">
                <a:solidFill>
                  <a:srgbClr val="FF0000"/>
                </a:solidFill>
              </a:rPr>
              <a:t>（事業の完了が年度内となっていることが要件となります）</a:t>
            </a:r>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Tree>
    <p:extLst>
      <p:ext uri="{BB962C8B-B14F-4D97-AF65-F5344CB8AC3E}">
        <p14:creationId xmlns:p14="http://schemas.microsoft.com/office/powerpoint/2010/main" val="3080948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87789" y="2219907"/>
            <a:ext cx="2954655"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smtClean="0">
                <a:solidFill>
                  <a:schemeClr val="tx1"/>
                </a:solidFill>
                <a:latin typeface="ＭＳ ゴシック" panose="020B0609070205080204" pitchFamily="49" charset="-128"/>
                <a:ea typeface="ＭＳ ゴシック" panose="020B0609070205080204" pitchFamily="49" charset="-128"/>
              </a:rPr>
              <a:t>経営上の効果について</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smtClean="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6</a:t>
            </a:fld>
            <a:endParaRPr kumimoji="1" lang="ja-JP" altLang="en-US" dirty="0"/>
          </a:p>
        </p:txBody>
      </p:sp>
      <p:sp>
        <p:nvSpPr>
          <p:cNvPr id="49" name="角丸四角形 48"/>
          <p:cNvSpPr/>
          <p:nvPr/>
        </p:nvSpPr>
        <p:spPr>
          <a:xfrm>
            <a:off x="592039" y="4918050"/>
            <a:ext cx="9510665" cy="112371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tx1"/>
                </a:solidFill>
              </a:rPr>
              <a:t>※</a:t>
            </a:r>
            <a:r>
              <a:rPr kumimoji="1" lang="ja-JP" altLang="en-US" sz="2400" b="1" dirty="0">
                <a:solidFill>
                  <a:schemeClr val="tx1"/>
                </a:solidFill>
              </a:rPr>
              <a:t>事業</a:t>
            </a:r>
            <a:r>
              <a:rPr kumimoji="1" lang="ja-JP" altLang="en-US" sz="2400" b="1" dirty="0" smtClean="0">
                <a:solidFill>
                  <a:schemeClr val="tx1"/>
                </a:solidFill>
              </a:rPr>
              <a:t>の成果が経営にもたらす効果について説明してください。</a:t>
            </a:r>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Tree>
    <p:extLst>
      <p:ext uri="{BB962C8B-B14F-4D97-AF65-F5344CB8AC3E}">
        <p14:creationId xmlns:p14="http://schemas.microsoft.com/office/powerpoint/2010/main" val="1023744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タイトル 1"/>
          <p:cNvSpPr txBox="1">
            <a:spLocks/>
          </p:cNvSpPr>
          <p:nvPr/>
        </p:nvSpPr>
        <p:spPr>
          <a:xfrm>
            <a:off x="87789" y="941756"/>
            <a:ext cx="10519166" cy="1147875"/>
          </a:xfrm>
          <a:prstGeom prst="rect">
            <a:avLst/>
          </a:prstGeom>
          <a:solidFill>
            <a:schemeClr val="accent1">
              <a:lumMod val="20000"/>
              <a:lumOff val="80000"/>
            </a:schemeClr>
          </a:solidFill>
          <a:ln>
            <a:noFill/>
          </a:ln>
        </p:spPr>
        <p:txBody>
          <a:bodyPr vert="horz" lIns="91440" tIns="0" rIns="91440" bIns="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smtClean="0">
                <a:latin typeface="+mn-ea"/>
                <a:ea typeface="+mn-ea"/>
              </a:rPr>
              <a:t>開発スタートアップ事業・実用化製品化</a:t>
            </a:r>
            <a:r>
              <a:rPr lang="ja-JP" altLang="en-US" sz="2000" b="1" dirty="0">
                <a:latin typeface="+mn-ea"/>
                <a:ea typeface="+mn-ea"/>
              </a:rPr>
              <a:t>事業</a:t>
            </a:r>
            <a:endParaRPr lang="en-US" altLang="ja-JP" sz="2000" b="1" dirty="0" smtClean="0">
              <a:latin typeface="+mn-ea"/>
              <a:ea typeface="+mn-ea"/>
            </a:endParaRPr>
          </a:p>
        </p:txBody>
      </p:sp>
      <p:sp>
        <p:nvSpPr>
          <p:cNvPr id="23" name="コンテンツ プレースホルダー 2"/>
          <p:cNvSpPr txBox="1">
            <a:spLocks/>
          </p:cNvSpPr>
          <p:nvPr/>
        </p:nvSpPr>
        <p:spPr>
          <a:xfrm>
            <a:off x="87789" y="2615484"/>
            <a:ext cx="10384612" cy="750815"/>
          </a:xfrm>
          <a:prstGeom prst="rect">
            <a:avLst/>
          </a:prstGeom>
        </p:spPr>
        <p:txBody>
          <a:bodyPr vert="horz" lIns="144000" tIns="45720" rIns="0" bIns="45720" rtlCol="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nSpc>
                <a:spcPct val="100000"/>
              </a:lnSpc>
              <a:buNone/>
            </a:pPr>
            <a:r>
              <a:rPr lang="ja-JP" altLang="en-US" sz="2000" dirty="0" smtClean="0">
                <a:latin typeface="ＭＳ ゴシック" panose="020B0609070205080204" pitchFamily="49" charset="-128"/>
                <a:ea typeface="ＭＳ ゴシック" panose="020B0609070205080204" pitchFamily="49" charset="-128"/>
              </a:rPr>
              <a:t>○○○○○○○○（説明）。</a:t>
            </a:r>
            <a:endParaRPr lang="ja-JP" altLang="en-US" sz="20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87789" y="951591"/>
            <a:ext cx="10519166" cy="6227209"/>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8" name="正方形/長方形 17"/>
          <p:cNvSpPr/>
          <p:nvPr/>
        </p:nvSpPr>
        <p:spPr>
          <a:xfrm>
            <a:off x="0" y="2219907"/>
            <a:ext cx="2492990" cy="36933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u="sng" dirty="0">
                <a:solidFill>
                  <a:schemeClr val="tx1"/>
                </a:solidFill>
                <a:latin typeface="ＭＳ ゴシック" panose="020B0609070205080204" pitchFamily="49" charset="-128"/>
                <a:ea typeface="ＭＳ ゴシック" panose="020B0609070205080204" pitchFamily="49" charset="-128"/>
              </a:rPr>
              <a:t>資金計画について</a:t>
            </a:r>
            <a:r>
              <a:rPr kumimoji="1" lang="en-US" altLang="ja-JP" u="sng"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タイトル 1"/>
          <p:cNvSpPr txBox="1">
            <a:spLocks/>
          </p:cNvSpPr>
          <p:nvPr/>
        </p:nvSpPr>
        <p:spPr>
          <a:xfrm>
            <a:off x="1466" y="-1"/>
            <a:ext cx="10691813" cy="889111"/>
          </a:xfrm>
          <a:prstGeom prst="rect">
            <a:avLst/>
          </a:prstGeom>
          <a:solidFill>
            <a:srgbClr val="FFF9E7"/>
          </a:solidFill>
        </p:spPr>
        <p:txBody>
          <a:bodyPr tIns="72000" anchor="ctr" anchorCtr="0">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buNone/>
            </a:pPr>
            <a:r>
              <a:rPr lang="ja-JP" altLang="en-US" sz="2400" b="1" dirty="0">
                <a:latin typeface="UD デジタル 教科書体 N-B" panose="02020700000000000000" pitchFamily="17" charset="-128"/>
                <a:ea typeface="UD デジタル 教科書体 N-B" panose="02020700000000000000" pitchFamily="17" charset="-128"/>
              </a:rPr>
              <a:t>松江市新製品・新技術開発支援事業</a:t>
            </a:r>
            <a:r>
              <a:rPr lang="ja-JP" altLang="en-US" sz="2400" b="1" dirty="0" smtClean="0">
                <a:latin typeface="UD デジタル 教科書体 N-B" panose="02020700000000000000" pitchFamily="17" charset="-128"/>
                <a:ea typeface="UD デジタル 教科書体 N-B" panose="02020700000000000000" pitchFamily="17" charset="-128"/>
              </a:rPr>
              <a:t>計画補足</a:t>
            </a:r>
            <a:r>
              <a:rPr lang="ja-JP" altLang="en-US" sz="2400" b="1" dirty="0" smtClean="0">
                <a:latin typeface="UD デジタル 教科書体 N-B" panose="02020700000000000000" pitchFamily="17" charset="-128"/>
                <a:ea typeface="UD デジタル 教科書体 N-B" panose="02020700000000000000" pitchFamily="17" charset="-128"/>
              </a:rPr>
              <a:t>資料</a:t>
            </a:r>
            <a:endParaRPr lang="en-US" altLang="ja-JP" sz="2400" b="1" dirty="0">
              <a:latin typeface="UD デジタル 教科書体 N-B" panose="02020700000000000000" pitchFamily="17" charset="-128"/>
              <a:ea typeface="UD デジタル 教科書体 N-B" panose="02020700000000000000" pitchFamily="17" charset="-128"/>
            </a:endParaRPr>
          </a:p>
        </p:txBody>
      </p:sp>
      <p:sp>
        <p:nvSpPr>
          <p:cNvPr id="25" name="スライド番号プレースホルダー 2"/>
          <p:cNvSpPr txBox="1">
            <a:spLocks/>
          </p:cNvSpPr>
          <p:nvPr/>
        </p:nvSpPr>
        <p:spPr>
          <a:xfrm>
            <a:off x="10400786" y="7205045"/>
            <a:ext cx="276037" cy="307777"/>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323"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15FF52-148F-4569-B21B-766180451EE4}" type="slidenum">
              <a:rPr kumimoji="1" lang="ja-JP" altLang="en-US" smtClean="0"/>
              <a:pPr/>
              <a:t>7</a:t>
            </a:fld>
            <a:endParaRPr kumimoji="1" lang="ja-JP" altLang="en-US" dirty="0"/>
          </a:p>
        </p:txBody>
      </p:sp>
      <p:sp>
        <p:nvSpPr>
          <p:cNvPr id="49" name="角丸四角形 48"/>
          <p:cNvSpPr/>
          <p:nvPr/>
        </p:nvSpPr>
        <p:spPr>
          <a:xfrm>
            <a:off x="854762" y="4250349"/>
            <a:ext cx="8031480" cy="194095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tx1"/>
                </a:solidFill>
              </a:rPr>
              <a:t>※</a:t>
            </a:r>
            <a:r>
              <a:rPr kumimoji="1" lang="ja-JP" altLang="en-US" sz="2400" b="1" dirty="0">
                <a:solidFill>
                  <a:schemeClr val="tx1"/>
                </a:solidFill>
              </a:rPr>
              <a:t>資金</a:t>
            </a:r>
            <a:r>
              <a:rPr kumimoji="1" lang="ja-JP" altLang="en-US" sz="2400" b="1" dirty="0" smtClean="0">
                <a:solidFill>
                  <a:schemeClr val="tx1"/>
                </a:solidFill>
              </a:rPr>
              <a:t>計画について説明してください。</a:t>
            </a:r>
            <a:endParaRPr kumimoji="1" lang="en-US" altLang="ja-JP" sz="2400" b="1" dirty="0" smtClean="0">
              <a:solidFill>
                <a:schemeClr val="tx1"/>
              </a:solidFill>
            </a:endParaRPr>
          </a:p>
          <a:p>
            <a:r>
              <a:rPr kumimoji="1" lang="ja-JP" altLang="en-US" sz="2400" b="1" dirty="0">
                <a:solidFill>
                  <a:schemeClr val="tx1"/>
                </a:solidFill>
              </a:rPr>
              <a:t>　</a:t>
            </a:r>
            <a:r>
              <a:rPr kumimoji="1" lang="ja-JP" altLang="en-US" sz="2400" b="1" dirty="0" smtClean="0">
                <a:solidFill>
                  <a:schemeClr val="tx1"/>
                </a:solidFill>
              </a:rPr>
              <a:t>また、製品化にあたっては、購買意欲のわく販売価格</a:t>
            </a:r>
            <a:endParaRPr kumimoji="1" lang="en-US" altLang="ja-JP" sz="2400" b="1" dirty="0" smtClean="0">
              <a:solidFill>
                <a:schemeClr val="tx1"/>
              </a:solidFill>
            </a:endParaRPr>
          </a:p>
          <a:p>
            <a:r>
              <a:rPr kumimoji="1" lang="ja-JP" altLang="en-US" sz="2400" b="1" dirty="0">
                <a:solidFill>
                  <a:schemeClr val="tx1"/>
                </a:solidFill>
              </a:rPr>
              <a:t>　</a:t>
            </a:r>
            <a:r>
              <a:rPr kumimoji="1" lang="ja-JP" altLang="en-US" sz="2400" b="1" dirty="0" smtClean="0">
                <a:solidFill>
                  <a:schemeClr val="tx1"/>
                </a:solidFill>
              </a:rPr>
              <a:t>となっているか、客観的に説明してください。</a:t>
            </a:r>
            <a:endParaRPr kumimoji="1" lang="en-US" altLang="ja-JP" dirty="0" smtClean="0">
              <a:solidFill>
                <a:srgbClr val="FF0000"/>
              </a:solidFill>
            </a:endParaRPr>
          </a:p>
          <a:p>
            <a:r>
              <a:rPr kumimoji="1" lang="ja-JP" altLang="en-US" dirty="0" smtClean="0">
                <a:solidFill>
                  <a:srgbClr val="FF0000"/>
                </a:solidFill>
              </a:rPr>
              <a:t>★初期設定のフォントを変更しないこ</a:t>
            </a:r>
            <a:r>
              <a:rPr kumimoji="1" lang="ja-JP" altLang="en-US" dirty="0">
                <a:solidFill>
                  <a:srgbClr val="FF0000"/>
                </a:solidFill>
              </a:rPr>
              <a:t>と</a:t>
            </a:r>
            <a:r>
              <a:rPr kumimoji="1" lang="ja-JP" altLang="en-US" dirty="0" smtClean="0">
                <a:solidFill>
                  <a:srgbClr val="FF0000"/>
                </a:solidFill>
              </a:rPr>
              <a:t>！</a:t>
            </a:r>
            <a:endParaRPr kumimoji="1" lang="en-US" altLang="ja-JP" dirty="0" smtClean="0">
              <a:solidFill>
                <a:srgbClr val="FF0000"/>
              </a:solidFill>
            </a:endParaRPr>
          </a:p>
          <a:p>
            <a:r>
              <a:rPr kumimoji="1" lang="ja-JP" altLang="en-US" dirty="0" smtClean="0">
                <a:solidFill>
                  <a:srgbClr val="FF0000"/>
                </a:solidFill>
              </a:rPr>
              <a:t>★画像などを活用し分かりやすく記載すること！</a:t>
            </a:r>
            <a:endParaRPr kumimoji="1" lang="en-US" altLang="ja-JP" dirty="0" smtClean="0">
              <a:solidFill>
                <a:srgbClr val="FF0000"/>
              </a:solidFill>
            </a:endParaRPr>
          </a:p>
        </p:txBody>
      </p:sp>
    </p:spTree>
    <p:extLst>
      <p:ext uri="{BB962C8B-B14F-4D97-AF65-F5344CB8AC3E}">
        <p14:creationId xmlns:p14="http://schemas.microsoft.com/office/powerpoint/2010/main" val="1235501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7655</TotalTime>
  <Words>871</Words>
  <Application>Microsoft Office PowerPoint</Application>
  <PresentationFormat>ユーザー設定</PresentationFormat>
  <Paragraphs>224</Paragraphs>
  <Slides>7</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ＭＳ Ｐゴシック</vt:lpstr>
      <vt:lpstr>ＭＳ Ｐ明朝</vt:lpstr>
      <vt:lpstr>ＭＳ ゴシック</vt:lpstr>
      <vt:lpstr>UD デジタル 教科書体 N-B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郡山市役所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横堀　孝尚</dc:creator>
  <cp:lastModifiedBy>古瀬　光貴</cp:lastModifiedBy>
  <cp:revision>1059</cp:revision>
  <cp:lastPrinted>2025-03-27T00:51:11Z</cp:lastPrinted>
  <dcterms:created xsi:type="dcterms:W3CDTF">2020-01-24T06:13:24Z</dcterms:created>
  <dcterms:modified xsi:type="dcterms:W3CDTF">2025-04-08T01:56:05Z</dcterms:modified>
</cp:coreProperties>
</file>