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922" r:id="rId2"/>
    <p:sldId id="914" r:id="rId3"/>
    <p:sldId id="915" r:id="rId4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M" lastIdx="1" clrIdx="0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953"/>
    <a:srgbClr val="FFF9E7"/>
    <a:srgbClr val="0000CC"/>
    <a:srgbClr val="CCFFCC"/>
    <a:srgbClr val="FFCC66"/>
    <a:srgbClr val="6FAB47"/>
    <a:srgbClr val="CCFFFF"/>
    <a:srgbClr val="78B64E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333" autoAdjust="0"/>
  </p:normalViewPr>
  <p:slideViewPr>
    <p:cSldViewPr snapToGrid="0">
      <p:cViewPr varScale="1">
        <p:scale>
          <a:sx n="99" d="100"/>
          <a:sy n="99" d="100"/>
        </p:scale>
        <p:origin x="16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30" d="100"/>
          <a:sy n="130" d="100"/>
        </p:scale>
        <p:origin x="1086" y="-22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1"/>
            <a:ext cx="2919413" cy="495300"/>
          </a:xfrm>
          <a:prstGeom prst="rect">
            <a:avLst/>
          </a:prstGeom>
        </p:spPr>
        <p:txBody>
          <a:bodyPr vert="horz" lIns="91264" tIns="45634" rIns="91264" bIns="456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9371016"/>
            <a:ext cx="2919413" cy="495300"/>
          </a:xfrm>
          <a:prstGeom prst="rect">
            <a:avLst/>
          </a:prstGeom>
        </p:spPr>
        <p:txBody>
          <a:bodyPr vert="horz" lIns="91264" tIns="45634" rIns="91264" bIns="456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872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7"/>
            <a:ext cx="2918831" cy="495029"/>
          </a:xfrm>
          <a:prstGeom prst="rect">
            <a:avLst/>
          </a:prstGeom>
        </p:spPr>
        <p:txBody>
          <a:bodyPr vert="horz" lIns="91220" tIns="45612" rIns="91220" bIns="456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7"/>
            <a:ext cx="2918831" cy="495029"/>
          </a:xfrm>
          <a:prstGeom prst="rect">
            <a:avLst/>
          </a:prstGeom>
        </p:spPr>
        <p:txBody>
          <a:bodyPr vert="horz" lIns="91220" tIns="45612" rIns="91220" bIns="45612" rtlCol="0"/>
          <a:lstStyle>
            <a:lvl1pPr algn="r">
              <a:defRPr sz="1200"/>
            </a:lvl1pPr>
          </a:lstStyle>
          <a:p>
            <a:fld id="{CF84467E-0167-4055-A551-C84E9DE43A2F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0" tIns="45612" rIns="91220" bIns="456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9"/>
            <a:ext cx="5388610" cy="3884861"/>
          </a:xfrm>
          <a:prstGeom prst="rect">
            <a:avLst/>
          </a:prstGeom>
        </p:spPr>
        <p:txBody>
          <a:bodyPr vert="horz" lIns="91220" tIns="45612" rIns="91220" bIns="456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1" cy="495028"/>
          </a:xfrm>
          <a:prstGeom prst="rect">
            <a:avLst/>
          </a:prstGeom>
        </p:spPr>
        <p:txBody>
          <a:bodyPr vert="horz" lIns="91220" tIns="45612" rIns="91220" bIns="456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88"/>
            <a:ext cx="2918831" cy="495028"/>
          </a:xfrm>
          <a:prstGeom prst="rect">
            <a:avLst/>
          </a:prstGeom>
        </p:spPr>
        <p:txBody>
          <a:bodyPr vert="horz" lIns="91220" tIns="45612" rIns="91220" bIns="45612" rtlCol="0" anchor="b"/>
          <a:lstStyle>
            <a:lvl1pPr algn="r">
              <a:defRPr sz="1200"/>
            </a:lvl1pPr>
          </a:lstStyle>
          <a:p>
            <a:fld id="{D56C0671-26CC-4418-AA54-DBCE72153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176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45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28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55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A52-8871-47A3-834B-2545039669BD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2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9F57-26E0-48D6-8137-35E3CC7BBEF3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31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BD6-10AE-4187-9873-2189DB3B4771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77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1FB3-5B9B-4ED9-B80D-18982F00DA91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03371" y="7127212"/>
            <a:ext cx="573452" cy="402483"/>
          </a:xfrm>
        </p:spPr>
        <p:txBody>
          <a:bodyPr/>
          <a:lstStyle>
            <a:lvl1pPr>
              <a:defRPr sz="1400"/>
            </a:lvl1pPr>
          </a:lstStyle>
          <a:p>
            <a:fld id="{0815FF52-148F-4569-B21B-766180451EE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5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3A30-13D8-4917-AB7C-F2C35BC7E767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60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B9C-D47A-4428-BDFD-1EFCC01FDA7D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3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1427-CD0C-43CE-B77A-E61C4181B705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1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C0A60-5008-4D85-A1E3-245710FD5AD3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09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524-A7DF-486D-A3F5-6B9278E24002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ECEA-61DA-410B-B6ED-2EAA6E9C16A5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8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FCA3-0C50-4B79-BBCD-63513FBF2E2B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70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B62CD-8F57-4DD1-970A-27C6F209FD1A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latin typeface="+mn-ea"/>
                <a:ea typeface="+mn-ea"/>
              </a:rPr>
              <a:t>トライアル</a:t>
            </a:r>
            <a:r>
              <a:rPr lang="ja-JP" altLang="en-US" sz="2000" b="1" dirty="0" smtClean="0">
                <a:latin typeface="+mn-ea"/>
                <a:ea typeface="+mn-ea"/>
              </a:rPr>
              <a:t>事業（自社に</a:t>
            </a:r>
            <a:r>
              <a:rPr lang="ja-JP" altLang="en-US" sz="2000" b="1" dirty="0">
                <a:latin typeface="+mn-ea"/>
                <a:ea typeface="+mn-ea"/>
              </a:rPr>
              <a:t>おける</a:t>
            </a:r>
            <a:r>
              <a:rPr lang="ja-JP" altLang="en-US" sz="2000" b="1" dirty="0" smtClean="0">
                <a:latin typeface="+mn-ea"/>
                <a:ea typeface="+mn-ea"/>
              </a:rPr>
              <a:t>新製品・新技術開発）</a:t>
            </a:r>
            <a:endParaRPr lang="en-US" altLang="ja-JP" sz="2000" b="1" dirty="0" smtClean="0">
              <a:latin typeface="+mn-ea"/>
              <a:ea typeface="+mn-ea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7789" y="2615484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2135911"/>
            <a:ext cx="2492990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試作開発計画概要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松江市新製品・新技術開発支援事業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計画補足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49" name="角丸四角形 48"/>
          <p:cNvSpPr/>
          <p:nvPr/>
        </p:nvSpPr>
        <p:spPr>
          <a:xfrm>
            <a:off x="463613" y="3932144"/>
            <a:ext cx="9767518" cy="347329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試作品の開発計画の概要を簡潔に示してください。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　また以下のいずれかに該当することを示してください。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①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自社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における新製品の開発又は既存製品の高付加価値化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に資する</a:t>
            </a:r>
            <a:endParaRPr kumimoji="1" lang="ja-JP" altLang="en-US" sz="2400" b="1" dirty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②自社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における新技術の獲得又は保有技術の高度化に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資する </a:t>
            </a:r>
            <a:endParaRPr kumimoji="1" lang="ja-JP" altLang="en-US" sz="2400" b="1" dirty="0">
              <a:solidFill>
                <a:schemeClr val="tx1"/>
              </a:solidFill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③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開発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目的が明確で、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自社が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抱える課題の解決に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つながる</a:t>
            </a:r>
            <a:endParaRPr kumimoji="1" lang="ja-JP" altLang="en-US" sz="2400" b="1" dirty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203425" y="1622775"/>
            <a:ext cx="1569660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申請企業名：</a:t>
            </a:r>
          </a:p>
        </p:txBody>
      </p:sp>
    </p:spTree>
    <p:extLst>
      <p:ext uri="{BB962C8B-B14F-4D97-AF65-F5344CB8AC3E}">
        <p14:creationId xmlns:p14="http://schemas.microsoft.com/office/powerpoint/2010/main" val="19437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latin typeface="+mn-ea"/>
                <a:ea typeface="+mn-ea"/>
              </a:rPr>
              <a:t>トライアル事業（自社</a:t>
            </a:r>
            <a:r>
              <a:rPr lang="ja-JP" altLang="en-US" sz="2000" b="1" dirty="0" smtClean="0">
                <a:latin typeface="+mn-ea"/>
                <a:ea typeface="+mn-ea"/>
              </a:rPr>
              <a:t>に</a:t>
            </a:r>
            <a:r>
              <a:rPr lang="ja-JP" altLang="en-US" sz="2000" b="1" dirty="0">
                <a:latin typeface="+mn-ea"/>
              </a:rPr>
              <a:t>おける</a:t>
            </a:r>
            <a:r>
              <a:rPr lang="ja-JP" altLang="en-US" sz="2000" b="1" dirty="0" smtClean="0">
                <a:latin typeface="+mn-ea"/>
                <a:ea typeface="+mn-ea"/>
              </a:rPr>
              <a:t>の</a:t>
            </a:r>
            <a:r>
              <a:rPr lang="ja-JP" altLang="en-US" sz="2000" b="1" dirty="0">
                <a:latin typeface="+mn-ea"/>
                <a:ea typeface="+mn-ea"/>
              </a:rPr>
              <a:t>新製品・新技術開発）</a:t>
            </a: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7789" y="2615484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3242" y="2246152"/>
            <a:ext cx="2262158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新規性について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松江市新製品・新技術開発支援事業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計画補足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49" name="角丸四角形 48"/>
          <p:cNvSpPr/>
          <p:nvPr/>
        </p:nvSpPr>
        <p:spPr>
          <a:xfrm>
            <a:off x="3491282" y="2383618"/>
            <a:ext cx="6909504" cy="15323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2400" b="1" dirty="0">
                <a:solidFill>
                  <a:schemeClr val="tx1"/>
                </a:solidFill>
              </a:rPr>
              <a:t>既存製品と異なる点または過去に製造した実績がないことに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ついて説明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してください。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-49801" y="5177655"/>
            <a:ext cx="10384612" cy="1230388"/>
            <a:chOff x="230832" y="3668245"/>
            <a:chExt cx="10384612" cy="1230388"/>
          </a:xfrm>
        </p:grpSpPr>
        <p:sp>
          <p:nvSpPr>
            <p:cNvPr id="14" name="コンテンツ プレースホルダー 2"/>
            <p:cNvSpPr txBox="1">
              <a:spLocks/>
            </p:cNvSpPr>
            <p:nvPr/>
          </p:nvSpPr>
          <p:spPr>
            <a:xfrm>
              <a:off x="230832" y="4147818"/>
              <a:ext cx="10384612" cy="750815"/>
            </a:xfrm>
            <a:prstGeom prst="rect">
              <a:avLst/>
            </a:prstGeom>
          </p:spPr>
          <p:txBody>
            <a:bodyPr vert="horz" lIns="144000" tIns="45720" rIns="0" bIns="45720" rtlCol="0">
              <a:noAutofit/>
            </a:bodyPr>
            <a:lstStyle>
              <a:lvl1pPr marL="251986" indent="-251986" algn="l" defTabSz="1007943" rtl="0" eaLnBrk="1" latinLnBrk="0" hangingPunct="1">
                <a:lnSpc>
                  <a:spcPct val="90000"/>
                </a:lnSpc>
                <a:spcBef>
                  <a:spcPts val="1102"/>
                </a:spcBef>
                <a:buFont typeface="Arial" panose="020B0604020202020204" pitchFamily="34" charset="0"/>
                <a:buChar char="•"/>
                <a:defRPr kumimoji="1" sz="308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5595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26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9929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22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763900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267872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○○○○○○○○（説明）。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73875" y="3668245"/>
              <a:ext cx="2262158" cy="369332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r"/>
              <a:r>
                <a:rPr kumimoji="1" lang="en-US" altLang="ja-JP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kumimoji="1" lang="ja-JP" altLang="en-US" u="sng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市場性</a:t>
              </a:r>
              <a:r>
                <a:rPr kumimoji="1" lang="ja-JP" altLang="en-US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について</a:t>
              </a:r>
              <a:r>
                <a:rPr kumimoji="1" lang="en-US" altLang="ja-JP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endPara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7" name="角丸四角形 16"/>
          <p:cNvSpPr/>
          <p:nvPr/>
        </p:nvSpPr>
        <p:spPr>
          <a:xfrm>
            <a:off x="3491282" y="5010126"/>
            <a:ext cx="6909505" cy="18388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新製品等の需要や販売先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サポート体制を説明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して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latin typeface="+mn-ea"/>
                <a:ea typeface="+mn-ea"/>
              </a:rPr>
              <a:t>トライアル事業（自社</a:t>
            </a:r>
            <a:r>
              <a:rPr lang="ja-JP" altLang="en-US" sz="2000" b="1" dirty="0" smtClean="0">
                <a:latin typeface="+mn-ea"/>
                <a:ea typeface="+mn-ea"/>
              </a:rPr>
              <a:t>に</a:t>
            </a:r>
            <a:r>
              <a:rPr lang="ja-JP" altLang="en-US" sz="2000" b="1" dirty="0">
                <a:latin typeface="+mn-ea"/>
              </a:rPr>
              <a:t>おける</a:t>
            </a:r>
            <a:r>
              <a:rPr lang="ja-JP" altLang="en-US" sz="2000" b="1" dirty="0" smtClean="0">
                <a:latin typeface="+mn-ea"/>
                <a:ea typeface="+mn-ea"/>
              </a:rPr>
              <a:t>の</a:t>
            </a:r>
            <a:r>
              <a:rPr lang="ja-JP" altLang="en-US" sz="2000" b="1" dirty="0">
                <a:latin typeface="+mn-ea"/>
                <a:ea typeface="+mn-ea"/>
              </a:rPr>
              <a:t>新製品・新技術開発）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松江市新製品・新技術開発支援事業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計画補足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87789" y="2324150"/>
            <a:ext cx="10472400" cy="1198408"/>
            <a:chOff x="1" y="2167891"/>
            <a:chExt cx="10472400" cy="1198408"/>
          </a:xfrm>
        </p:grpSpPr>
        <p:sp>
          <p:nvSpPr>
            <p:cNvPr id="15" name="コンテンツ プレースホルダー 2"/>
            <p:cNvSpPr txBox="1">
              <a:spLocks/>
            </p:cNvSpPr>
            <p:nvPr/>
          </p:nvSpPr>
          <p:spPr>
            <a:xfrm>
              <a:off x="87789" y="2615484"/>
              <a:ext cx="10384612" cy="750815"/>
            </a:xfrm>
            <a:prstGeom prst="rect">
              <a:avLst/>
            </a:prstGeom>
          </p:spPr>
          <p:txBody>
            <a:bodyPr vert="horz" lIns="144000" tIns="45720" rIns="0" bIns="45720" rtlCol="0">
              <a:noAutofit/>
            </a:bodyPr>
            <a:lstStyle>
              <a:lvl1pPr marL="251986" indent="-251986" algn="l" defTabSz="1007943" rtl="0" eaLnBrk="1" latinLnBrk="0" hangingPunct="1">
                <a:lnSpc>
                  <a:spcPct val="90000"/>
                </a:lnSpc>
                <a:spcBef>
                  <a:spcPts val="1102"/>
                </a:spcBef>
                <a:buFont typeface="Arial" panose="020B0604020202020204" pitchFamily="34" charset="0"/>
                <a:buChar char="•"/>
                <a:defRPr kumimoji="1" sz="308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5595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26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9929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22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763900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267872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○○○○○○○○（説明）。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" y="2167891"/>
              <a:ext cx="3416320" cy="369332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r"/>
              <a:r>
                <a:rPr kumimoji="1" lang="en-US" altLang="ja-JP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kumimoji="1" lang="ja-JP" altLang="en-US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開発スケジュールについて</a:t>
              </a:r>
              <a:r>
                <a:rPr kumimoji="1" lang="en-US" altLang="ja-JP" u="sng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endPara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3675723" y="2324150"/>
            <a:ext cx="6725064" cy="14301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開発スケジュールについて説明してください。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（事業の完了が年度内となっていることが要件となります）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87789" y="5253709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2375" y="4790605"/>
            <a:ext cx="2954655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経営上の効果について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675723" y="4790605"/>
            <a:ext cx="6725063" cy="15323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事業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の成果が経営にもたらす効果について説明してください。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7763</TotalTime>
  <Words>549</Words>
  <Application>Microsoft Office PowerPoint</Application>
  <PresentationFormat>ユーザー設定</PresentationFormat>
  <Paragraphs>112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ＭＳ Ｐゴシック</vt:lpstr>
      <vt:lpstr>ＭＳ Ｐ明朝</vt:lpstr>
      <vt:lpstr>ＭＳ ゴシック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郡山市役所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横堀　孝尚</dc:creator>
  <cp:lastModifiedBy>古瀬　光貴</cp:lastModifiedBy>
  <cp:revision>1063</cp:revision>
  <cp:lastPrinted>2023-05-23T07:00:34Z</cp:lastPrinted>
  <dcterms:created xsi:type="dcterms:W3CDTF">2020-01-24T06:13:24Z</dcterms:created>
  <dcterms:modified xsi:type="dcterms:W3CDTF">2025-04-08T01:55:39Z</dcterms:modified>
</cp:coreProperties>
</file>